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62" r:id="rId3"/>
    <p:sldId id="267" r:id="rId4"/>
    <p:sldId id="268" r:id="rId5"/>
    <p:sldId id="269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 wanli" initials="cw" lastIdx="1" clrIdx="0">
    <p:extLst>
      <p:ext uri="{19B8F6BF-5375-455C-9EA6-DF929625EA0E}">
        <p15:presenceInfo xmlns:p15="http://schemas.microsoft.com/office/powerpoint/2012/main" userId="49b616f0111572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96" autoAdjust="0"/>
  </p:normalViewPr>
  <p:slideViewPr>
    <p:cSldViewPr snapToGrid="0">
      <p:cViewPr varScale="1">
        <p:scale>
          <a:sx n="98" d="100"/>
          <a:sy n="98" d="100"/>
        </p:scale>
        <p:origin x="10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D6772-7664-4276-A14C-93E5764310AE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F8D41-C2B9-4C7C-8A24-D6A77FCFB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61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0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8D41-C2B9-4C7C-8A24-D6A77FCFB1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3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29136-D501-4CF7-A348-D0513DDCB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750D0D-DE6D-4875-8132-05A579A9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71C80F-0315-498F-99ED-96617666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B5217A-F148-4B7F-8B6B-C1FF6EBC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224C8-233F-44F7-A611-48B816A5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4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C8D05-B439-4D10-B3ED-735CEDB7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310B81-1EAD-43E8-8AA0-AED2C3DBA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84E5C-2E00-48E9-9685-964EBD29E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E7A2B-A437-41C5-8E32-F4401B40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8D131-E5F0-4652-826A-003FFAE2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1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8B0CBE-0E2C-440A-A8E8-F11F68F70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09BB26-3E78-4261-9F91-762E4A755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BE052-280D-448B-A5D9-49BAEB61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01F8C-F13F-4900-A74A-956A4A13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C4478-439D-49CD-85D7-8DCAFD21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92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731761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3192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1">
    <p:bg>
      <p:bgPr>
        <a:solidFill>
          <a:srgbClr val="E25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9972" y="2607414"/>
            <a:ext cx="2352057" cy="2352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7493" y="3776799"/>
            <a:ext cx="1512401" cy="151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9731" y="4038762"/>
            <a:ext cx="3832539" cy="2875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9846" y="4581669"/>
            <a:ext cx="280829" cy="280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79801" y="4254243"/>
            <a:ext cx="586434" cy="557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65192" y="5645562"/>
            <a:ext cx="861616" cy="557513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83066477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5C5C5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4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3713" y="2215713"/>
            <a:ext cx="1664574" cy="166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26844608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2033" y="2226586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83100" y="2218513"/>
            <a:ext cx="242992" cy="24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2678075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5437434" y="3110173"/>
            <a:ext cx="1566134" cy="30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algn="l" defTabSz="292100">
              <a:lnSpc>
                <a:spcPct val="90000"/>
              </a:lnSpc>
              <a:defRPr sz="3700" b="1">
                <a:solidFill>
                  <a:srgbClr val="FEFEF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/>
              <a:t>LANGLIB</a:t>
            </a:r>
          </a:p>
        </p:txBody>
      </p:sp>
      <p:pic>
        <p:nvPicPr>
          <p:cNvPr id="6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1789887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111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4724051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9138849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520290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9E28D-9D5E-4E40-A7C3-649F6786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BCEC7-EB59-47C3-9BBC-3A13F1AF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AD891-17DE-45DC-813D-A4EE06C4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E37F2-C72D-4802-91F2-23C9157B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51F932-6040-47A4-B4D0-073A9A2F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41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2" name="Shape 112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3" name="Shape 113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14" name="Shape 114"/>
          <p:cNvSpPr>
            <a:spLocks noGrp="1"/>
          </p:cNvSpPr>
          <p:nvPr>
            <p:ph type="pic" sz="quarter" idx="13"/>
          </p:nvPr>
        </p:nvSpPr>
        <p:spPr>
          <a:xfrm>
            <a:off x="1267276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quarter" idx="14"/>
          </p:nvPr>
        </p:nvSpPr>
        <p:spPr>
          <a:xfrm>
            <a:off x="5149850" y="2232379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quarter" idx="15"/>
          </p:nvPr>
        </p:nvSpPr>
        <p:spPr>
          <a:xfrm>
            <a:off x="9026004" y="2225031"/>
            <a:ext cx="1905001" cy="1904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8114753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035501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8" name="Shape 128"/>
          <p:cNvSpPr/>
          <p:nvPr/>
        </p:nvSpPr>
        <p:spPr>
          <a:xfrm>
            <a:off x="4918075" y="2506453"/>
            <a:ext cx="1860550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29" name="Shape 129"/>
          <p:cNvSpPr/>
          <p:nvPr/>
        </p:nvSpPr>
        <p:spPr>
          <a:xfrm>
            <a:off x="878724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30" name="Shape 130"/>
          <p:cNvSpPr/>
          <p:nvPr/>
        </p:nvSpPr>
        <p:spPr>
          <a:xfrm>
            <a:off x="1271714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1" name="Shape 131"/>
          <p:cNvSpPr/>
          <p:nvPr/>
        </p:nvSpPr>
        <p:spPr>
          <a:xfrm>
            <a:off x="5145885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2" name="Shape 132"/>
          <p:cNvSpPr/>
          <p:nvPr/>
        </p:nvSpPr>
        <p:spPr>
          <a:xfrm>
            <a:off x="9019724" y="2226331"/>
            <a:ext cx="1900231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48560846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3101806" y="250010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4" name="Shape 144"/>
          <p:cNvSpPr/>
          <p:nvPr/>
        </p:nvSpPr>
        <p:spPr>
          <a:xfrm>
            <a:off x="6984379" y="2506453"/>
            <a:ext cx="1860551" cy="1860910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45" name="Shape 145"/>
          <p:cNvSpPr/>
          <p:nvPr/>
        </p:nvSpPr>
        <p:spPr>
          <a:xfrm>
            <a:off x="333801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6" name="Shape 146"/>
          <p:cNvSpPr/>
          <p:nvPr/>
        </p:nvSpPr>
        <p:spPr>
          <a:xfrm>
            <a:off x="7212189" y="2226331"/>
            <a:ext cx="1900230" cy="190023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701819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Group 159"/>
          <p:cNvGrpSpPr/>
          <p:nvPr/>
        </p:nvGrpSpPr>
        <p:grpSpPr>
          <a:xfrm>
            <a:off x="4446481" y="1916016"/>
            <a:ext cx="3299040" cy="3319180"/>
            <a:chOff x="0" y="0"/>
            <a:chExt cx="6598078" cy="6638357"/>
          </a:xfrm>
        </p:grpSpPr>
        <p:sp>
          <p:nvSpPr>
            <p:cNvPr id="157" name="Shape 157"/>
            <p:cNvSpPr/>
            <p:nvPr/>
          </p:nvSpPr>
          <p:spPr>
            <a:xfrm>
              <a:off x="0" y="868529"/>
              <a:ext cx="5768715" cy="5769829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706334" y="0"/>
              <a:ext cx="5891745" cy="589174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pic>
        <p:nvPicPr>
          <p:cNvPr id="1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05540803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 rot="18900000">
            <a:off x="1125964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1" name="Shape 171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2" name="Shape 172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73" name="Shape 173"/>
          <p:cNvSpPr>
            <a:spLocks noGrp="1"/>
          </p:cNvSpPr>
          <p:nvPr>
            <p:ph type="pic" sz="quarter" idx="13"/>
          </p:nvPr>
        </p:nvSpPr>
        <p:spPr>
          <a:xfrm rot="18900000">
            <a:off x="1426047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pic" sz="quarter" idx="14"/>
          </p:nvPr>
        </p:nvSpPr>
        <p:spPr>
          <a:xfrm rot="18900000">
            <a:off x="5302271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pic" sz="quarter" idx="15"/>
          </p:nvPr>
        </p:nvSpPr>
        <p:spPr>
          <a:xfrm rot="18900000">
            <a:off x="9184775" y="2831447"/>
            <a:ext cx="1587501" cy="1586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7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90634661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 rot="18900000">
            <a:off x="1119683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7" name="Shape 187"/>
          <p:cNvSpPr/>
          <p:nvPr/>
        </p:nvSpPr>
        <p:spPr>
          <a:xfrm rot="18900000">
            <a:off x="5002187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8" name="Shape 188"/>
          <p:cNvSpPr/>
          <p:nvPr/>
        </p:nvSpPr>
        <p:spPr>
          <a:xfrm rot="18900000">
            <a:off x="8884692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89" name="Shape 189"/>
          <p:cNvSpPr/>
          <p:nvPr/>
        </p:nvSpPr>
        <p:spPr>
          <a:xfrm rot="18900000">
            <a:off x="1443464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0" name="Shape 190"/>
          <p:cNvSpPr/>
          <p:nvPr/>
        </p:nvSpPr>
        <p:spPr>
          <a:xfrm rot="18900000">
            <a:off x="5319687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191" name="Shape 191"/>
          <p:cNvSpPr/>
          <p:nvPr/>
        </p:nvSpPr>
        <p:spPr>
          <a:xfrm rot="18900000">
            <a:off x="920219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1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35161725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 rot="18900000">
            <a:off x="3235401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3" name="Shape 203"/>
          <p:cNvSpPr/>
          <p:nvPr/>
        </p:nvSpPr>
        <p:spPr>
          <a:xfrm rot="18900000">
            <a:off x="7117905" y="2846933"/>
            <a:ext cx="1552626" cy="1555751"/>
          </a:xfrm>
          <a:prstGeom prst="rect">
            <a:avLst/>
          </a:prstGeom>
          <a:ln w="88900">
            <a:solidFill>
              <a:srgbClr val="EB682D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4" name="Shape 204"/>
          <p:cNvSpPr/>
          <p:nvPr/>
        </p:nvSpPr>
        <p:spPr>
          <a:xfrm rot="18900000">
            <a:off x="3559182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05" name="Shape 205"/>
          <p:cNvSpPr/>
          <p:nvPr/>
        </p:nvSpPr>
        <p:spPr>
          <a:xfrm rot="18900000">
            <a:off x="7435405" y="2846933"/>
            <a:ext cx="1552626" cy="1555751"/>
          </a:xfrm>
          <a:prstGeom prst="rect">
            <a:avLst/>
          </a:prstGeom>
          <a:solidFill>
            <a:srgbClr val="EB682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391472804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Group 218"/>
          <p:cNvGrpSpPr/>
          <p:nvPr/>
        </p:nvGrpSpPr>
        <p:grpSpPr>
          <a:xfrm>
            <a:off x="4027979" y="1800880"/>
            <a:ext cx="4136042" cy="3613991"/>
            <a:chOff x="0" y="0"/>
            <a:chExt cx="8272081" cy="7227981"/>
          </a:xfrm>
        </p:grpSpPr>
        <p:sp>
          <p:nvSpPr>
            <p:cNvPr id="216" name="Shape 216"/>
            <p:cNvSpPr/>
            <p:nvPr/>
          </p:nvSpPr>
          <p:spPr>
            <a:xfrm rot="18900000">
              <a:off x="1061082" y="1055944"/>
              <a:ext cx="5105817" cy="5116094"/>
            </a:xfrm>
            <a:prstGeom prst="rect">
              <a:avLst/>
            </a:prstGeom>
            <a:noFill/>
            <a:ln w="88900" cap="flat">
              <a:solidFill>
                <a:srgbClr val="EB682D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17" name="Shape 217"/>
            <p:cNvSpPr/>
            <p:nvPr/>
          </p:nvSpPr>
          <p:spPr>
            <a:xfrm rot="18900000">
              <a:off x="2105183" y="1055944"/>
              <a:ext cx="5105817" cy="5116094"/>
            </a:xfrm>
            <a:prstGeom prst="rect">
              <a:avLst/>
            </a:prstGeom>
            <a:solidFill>
              <a:srgbClr val="EB682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26280257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0" name="Shape 230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1" name="Shape 231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32" name="Shape 232"/>
          <p:cNvSpPr>
            <a:spLocks noGrp="1"/>
          </p:cNvSpPr>
          <p:nvPr>
            <p:ph type="pic" sz="quarter" idx="13"/>
          </p:nvPr>
        </p:nvSpPr>
        <p:spPr>
          <a:xfrm>
            <a:off x="1102177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pic" sz="quarter" idx="14"/>
          </p:nvPr>
        </p:nvSpPr>
        <p:spPr>
          <a:xfrm>
            <a:off x="4978401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pic" sz="quarter" idx="15"/>
          </p:nvPr>
        </p:nvSpPr>
        <p:spPr>
          <a:xfrm>
            <a:off x="8854626" y="2422497"/>
            <a:ext cx="2222501" cy="2452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2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30117037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933955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6" name="Shape 246"/>
          <p:cNvSpPr/>
          <p:nvPr/>
        </p:nvSpPr>
        <p:spPr>
          <a:xfrm>
            <a:off x="4810180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7" name="Shape 247"/>
          <p:cNvSpPr/>
          <p:nvPr/>
        </p:nvSpPr>
        <p:spPr>
          <a:xfrm>
            <a:off x="8686405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8" name="Shape 248"/>
          <p:cNvSpPr/>
          <p:nvPr/>
        </p:nvSpPr>
        <p:spPr>
          <a:xfrm>
            <a:off x="1118153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49" name="Shape 249"/>
          <p:cNvSpPr/>
          <p:nvPr/>
        </p:nvSpPr>
        <p:spPr>
          <a:xfrm>
            <a:off x="500070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50" name="Shape 250"/>
          <p:cNvSpPr/>
          <p:nvPr/>
        </p:nvSpPr>
        <p:spPr>
          <a:xfrm>
            <a:off x="8870585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5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903088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B6588-8832-4F36-8A4B-5E389A13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EF0110-E540-4185-8BE6-7C7D32D80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50FD28-2F35-47F8-9F37-DE7EACC7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9ACB0-83F7-4095-9F0B-EFBFA3E3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61E03-032E-40E2-8FE7-D75287A1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98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978471" y="2400462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2" name="Shape 262"/>
          <p:cNvSpPr/>
          <p:nvPr/>
        </p:nvSpPr>
        <p:spPr>
          <a:xfrm>
            <a:off x="6854696" y="2400463"/>
            <a:ext cx="1854080" cy="204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ln w="88900">
            <a:solidFill>
              <a:srgbClr val="EB682D"/>
            </a:solidFill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3" name="Shape 263"/>
          <p:cNvSpPr/>
          <p:nvPr/>
        </p:nvSpPr>
        <p:spPr>
          <a:xfrm>
            <a:off x="3162669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sp>
        <p:nvSpPr>
          <p:cNvPr id="264" name="Shape 264"/>
          <p:cNvSpPr/>
          <p:nvPr/>
        </p:nvSpPr>
        <p:spPr>
          <a:xfrm>
            <a:off x="7045226" y="2437946"/>
            <a:ext cx="2190582" cy="242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0" y="0"/>
                </a:moveTo>
                <a:lnTo>
                  <a:pt x="49" y="5438"/>
                </a:lnTo>
                <a:lnTo>
                  <a:pt x="0" y="16189"/>
                </a:lnTo>
                <a:lnTo>
                  <a:pt x="10707" y="21600"/>
                </a:lnTo>
                <a:lnTo>
                  <a:pt x="21600" y="16263"/>
                </a:lnTo>
                <a:lnTo>
                  <a:pt x="21582" y="5400"/>
                </a:lnTo>
                <a:lnTo>
                  <a:pt x="10960" y="0"/>
                </a:lnTo>
                <a:close/>
              </a:path>
            </a:pathLst>
          </a:custGeom>
          <a:solidFill>
            <a:srgbClr val="EB682D"/>
          </a:solidFill>
          <a:ln w="12700">
            <a:miter lim="400000"/>
            <a:headEnd type="triangle" len="sm"/>
          </a:ln>
        </p:spPr>
        <p:txBody>
          <a:bodyPr lIns="95250" tIns="95250" rIns="95250" bIns="95250"/>
          <a:lstStyle/>
          <a:p>
            <a:pPr algn="l">
              <a:defRPr sz="30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00"/>
          </a:p>
        </p:txBody>
      </p:sp>
      <p:pic>
        <p:nvPicPr>
          <p:cNvPr id="26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10359379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90" y="430867"/>
            <a:ext cx="11304820" cy="5890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4157461" y="1496859"/>
            <a:ext cx="3877078" cy="4003487"/>
            <a:chOff x="0" y="0"/>
            <a:chExt cx="7754154" cy="8006972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6037861" cy="6673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noFill/>
            <a:ln w="88900" cap="flat">
              <a:solidFill>
                <a:srgbClr val="EB682D"/>
              </a:solidFill>
              <a:prstDash val="solid"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20464" y="122065"/>
              <a:ext cx="7133691" cy="788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0" y="0"/>
                  </a:moveTo>
                  <a:lnTo>
                    <a:pt x="49" y="5438"/>
                  </a:lnTo>
                  <a:lnTo>
                    <a:pt x="0" y="16189"/>
                  </a:lnTo>
                  <a:lnTo>
                    <a:pt x="10707" y="21600"/>
                  </a:lnTo>
                  <a:lnTo>
                    <a:pt x="21600" y="16263"/>
                  </a:lnTo>
                  <a:lnTo>
                    <a:pt x="21582" y="5400"/>
                  </a:lnTo>
                  <a:lnTo>
                    <a:pt x="10960" y="0"/>
                  </a:lnTo>
                  <a:close/>
                </a:path>
              </a:pathLst>
            </a:custGeom>
            <a:solidFill>
              <a:srgbClr val="EB682D"/>
            </a:solidFill>
            <a:ln w="12700" cap="flat">
              <a:noFill/>
              <a:miter lim="400000"/>
              <a:headEnd type="triangle" w="med" len="sm"/>
            </a:ln>
            <a:effectLst/>
          </p:spPr>
          <p:txBody>
            <a:bodyPr wrap="square" lIns="190500" tIns="190500" rIns="190500" bIns="190500" numCol="1" anchor="t">
              <a:noAutofit/>
            </a:bodyPr>
            <a:lstStyle/>
            <a:p>
              <a:pPr algn="l">
                <a:defRPr sz="3000" b="1" spc="-9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500"/>
            </a:p>
          </p:txBody>
        </p:sp>
      </p:grpSp>
      <p:pic>
        <p:nvPicPr>
          <p:cNvPr id="27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9856" y="-8809"/>
            <a:ext cx="441810" cy="437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0938193" y="64250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204794320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exels-photo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00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917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6429" y="66590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5272033" y="-808675"/>
            <a:ext cx="1642749" cy="1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4" name="Shape 294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5" name="Shape 295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FFFFFF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195033876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11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9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453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9083" y="6654842"/>
            <a:ext cx="1122935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4191918" y="1536663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08" name="Shape 308"/>
          <p:cNvSpPr/>
          <p:nvPr/>
        </p:nvSpPr>
        <p:spPr>
          <a:xfrm>
            <a:off x="4191918" y="5346737"/>
            <a:ext cx="3808165" cy="1"/>
          </a:xfrm>
          <a:prstGeom prst="line">
            <a:avLst/>
          </a:prstGeom>
          <a:ln w="50800">
            <a:solidFill>
              <a:srgbClr val="EB682D"/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pic>
        <p:nvPicPr>
          <p:cNvPr id="30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596" y="171942"/>
            <a:ext cx="680809" cy="44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5263713" y="-832287"/>
            <a:ext cx="1664574" cy="166457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91418012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asted-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50" y="-2821"/>
            <a:ext cx="12203299" cy="3294786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5194300" y="-71967"/>
            <a:ext cx="1803400" cy="991825"/>
          </a:xfrm>
          <a:prstGeom prst="rect">
            <a:avLst/>
          </a:prstGeom>
          <a:ln w="203200">
            <a:solidFill>
              <a:srgbClr val="EA672C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21" name="Shape 321"/>
          <p:cNvSpPr/>
          <p:nvPr/>
        </p:nvSpPr>
        <p:spPr>
          <a:xfrm>
            <a:off x="10650326" y="6539461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5C5C5D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44743865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AB6A1-8BCF-46B7-BD43-66492DC8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E0B87-2BE1-4B6C-9627-9B54D1F87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51D12-17A0-4869-AFA3-73ABB38E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5AB5D8-3EA3-4FFC-8AE2-D65F0645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B71957-A436-4400-9DCD-B30DEF73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17CA56-8E39-4823-AA4A-44267A88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85532-F1E8-4ED0-A165-21BA8011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7A749C-C414-4457-B3CC-0826C3BE7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06F570-54EF-4C90-BF4C-57F098C99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950067-4DF8-4D28-9778-AF2AA1FF9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96D1E2-9DC1-4D30-9EB3-6E5F81C55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D8646E-3E69-4F35-877E-65CB9089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59D50C-C993-47DE-9936-B70EBEE3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08CCD5-2BAF-47DA-8CBE-EEC05756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0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7FF85-C7E0-4359-93E9-60655DD8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61674A-A40A-46CC-9402-9F55F507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AEE6C0-EDFA-46C3-8D01-EB5EE4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6A81EB-B1AF-4D2A-836F-D78FE8D6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7791FD-4C08-4683-8526-CA8167CE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21044B-8C26-4DEE-8103-964817C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BE984-96CF-49ED-ABA8-68BC84ED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97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6F265-4E5B-41ED-B13F-3A458CDF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E6114-E12C-4A7D-AB95-08EE551F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E595A4-1120-4D00-BEA6-AE0E86858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04A520-E87F-4D17-84F2-4996FB31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5050AC-164D-4879-A1CC-620D5E9C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DB5D68-DC7F-439C-A95C-F300FA1D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6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DBC02-AB2B-4D04-A087-C8D3C8DC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FC9986-58F6-4C24-933F-064CF324F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84BCD0-F0E1-4978-8259-A844A4E5A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5B30EF-E27A-4E5F-9573-08A687EA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8FDD09-B77F-4056-82CB-D9F12BD9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A47BFE-7B2B-43D0-8255-FA85C266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30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28" Type="http://schemas.openxmlformats.org/officeDocument/2006/relationships/image" Target="../media/image10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DBCEE4-2067-45B1-B83F-71FCE77E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71BAB-6CEA-4C86-95EA-29A59A10E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19E90-9914-4844-9639-6BE6D2D26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B888A-9AB6-4C6D-8A40-176F815F5739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C0F42-C198-44D8-A33F-C8B3EC4FC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221DAC-FBDC-4EB7-BBC4-F7DBA779A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85BD2-3406-4206-8AD2-814CD2DC5F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87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179731" y="2607934"/>
            <a:ext cx="3832539" cy="4308153"/>
            <a:chOff x="0" y="0"/>
            <a:chExt cx="7665076" cy="8616305"/>
          </a:xfrm>
        </p:grpSpPr>
        <p:pic>
          <p:nvPicPr>
            <p:cNvPr id="2" name="pasted-image.pdf"/>
            <p:cNvPicPr>
              <a:picLocks noChangeAspect="1"/>
            </p:cNvPicPr>
            <p:nvPr/>
          </p:nvPicPr>
          <p:blipFill>
            <a:blip r:embed="rId24">
              <a:extLst/>
            </a:blip>
            <a:srcRect/>
            <a:stretch>
              <a:fillRect/>
            </a:stretch>
          </p:blipFill>
          <p:spPr>
            <a:xfrm>
              <a:off x="1468949" y="0"/>
              <a:ext cx="4727207" cy="4727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pasted-image.pdf"/>
            <p:cNvPicPr>
              <a:picLocks noChangeAspect="1"/>
            </p:cNvPicPr>
            <p:nvPr/>
          </p:nvPicPr>
          <p:blipFill>
            <a:blip r:embed="rId25">
              <a:extLst/>
            </a:blip>
            <a:srcRect/>
            <a:stretch>
              <a:fillRect/>
            </a:stretch>
          </p:blipFill>
          <p:spPr>
            <a:xfrm>
              <a:off x="2338502" y="2351137"/>
              <a:ext cx="2988226" cy="298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pasted-image.pdf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0" y="2865177"/>
              <a:ext cx="7665077" cy="5751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1102686" y="3940330"/>
              <a:ext cx="570162" cy="5701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992228" y="3272447"/>
              <a:ext cx="1204873" cy="1145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pasted-image.pdf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2968543" y="6084609"/>
              <a:ext cx="1727990" cy="1118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hape 9"/>
          <p:cNvSpPr/>
          <p:nvPr/>
        </p:nvSpPr>
        <p:spPr>
          <a:xfrm>
            <a:off x="168593" y="151220"/>
            <a:ext cx="735779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584200">
              <a:lnSpc>
                <a:spcPct val="200000"/>
              </a:lnSpc>
              <a:defRPr sz="1500">
                <a:solidFill>
                  <a:srgbClr val="EB692C"/>
                </a:solidFill>
                <a:latin typeface="Nexa Bold"/>
                <a:ea typeface="Nexa Bold"/>
                <a:cs typeface="Nexa Bold"/>
                <a:sym typeface="Nexa Bold"/>
              </a:defRPr>
            </a:lvl1pPr>
          </a:lstStyle>
          <a:p>
            <a:r>
              <a:rPr sz="750"/>
              <a:t>www.langlib.com</a:t>
            </a:r>
          </a:p>
        </p:txBody>
      </p:sp>
    </p:spTree>
    <p:extLst>
      <p:ext uri="{BB962C8B-B14F-4D97-AF65-F5344CB8AC3E}">
        <p14:creationId xmlns:p14="http://schemas.microsoft.com/office/powerpoint/2010/main" val="62087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3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5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7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8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905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22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400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7500" marR="0" indent="-317500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856593" y="2112534"/>
            <a:ext cx="10478814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116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algn="ctr" defTabSz="457200"/>
            <a:r>
              <a:rPr lang="en-US" sz="5400" dirty="0"/>
              <a:t>Linear algebra:</a:t>
            </a:r>
          </a:p>
          <a:p>
            <a:pPr algn="ctr" defTabSz="457200"/>
            <a:r>
              <a:rPr lang="en-US" sz="5400" dirty="0"/>
              <a:t>Diagonalization and Markov matrices</a:t>
            </a:r>
            <a:endParaRPr sz="5400" dirty="0"/>
          </a:p>
        </p:txBody>
      </p:sp>
      <p:sp>
        <p:nvSpPr>
          <p:cNvPr id="348" name="Shape 348"/>
          <p:cNvSpPr/>
          <p:nvPr/>
        </p:nvSpPr>
        <p:spPr>
          <a:xfrm>
            <a:off x="8873296" y="5526929"/>
            <a:ext cx="6059554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7500">
                <a:solidFill>
                  <a:srgbClr val="5C5C5D"/>
                </a:solidFill>
                <a:latin typeface="Noto Sans Bold"/>
                <a:ea typeface="Noto Sans Bold"/>
                <a:cs typeface="Noto Sans Bold"/>
                <a:sym typeface="Noto Sans Bold"/>
              </a:defRPr>
            </a:lvl1pPr>
          </a:lstStyle>
          <a:p>
            <a:pPr defTabSz="457200"/>
            <a:r>
              <a:rPr sz="2800" dirty="0" err="1"/>
              <a:t>主讲人</a:t>
            </a:r>
            <a:r>
              <a:rPr sz="2800" dirty="0"/>
              <a:t>：</a:t>
            </a:r>
            <a:r>
              <a:rPr lang="zh-CN" altLang="en-US" sz="2800" dirty="0"/>
              <a:t>常万里</a:t>
            </a:r>
            <a:endParaRPr sz="2800" dirty="0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88F861C-36E2-4116-ACF7-BEAEC46BF583}"/>
              </a:ext>
            </a:extLst>
          </p:cNvPr>
          <p:cNvSpPr/>
          <p:nvPr/>
        </p:nvSpPr>
        <p:spPr>
          <a:xfrm>
            <a:off x="704978" y="562923"/>
            <a:ext cx="2201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PageRank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9D0E18-3A83-43E3-8FA2-1A80893CCD5D}"/>
              </a:ext>
            </a:extLst>
          </p:cNvPr>
          <p:cNvSpPr/>
          <p:nvPr/>
        </p:nvSpPr>
        <p:spPr>
          <a:xfrm>
            <a:off x="1095909" y="1431819"/>
            <a:ext cx="10251898" cy="2055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zh-CN" altLang="en-US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u="sng" dirty="0">
                <a:latin typeface="Arial" panose="020B0604020202020204" pitchFamily="34" charset="0"/>
              </a:rPr>
              <a:t>PageRank</a:t>
            </a:r>
            <a:r>
              <a:rPr lang="en-US" altLang="zh-CN" sz="2400" b="1" dirty="0"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</a:rPr>
              <a:t>is a link analysis algorithm … with the purpose of "measuring" its (Webpage)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relative importance </a:t>
            </a:r>
            <a:r>
              <a:rPr lang="en-US" altLang="zh-CN" sz="2400" dirty="0">
                <a:latin typeface="Arial" panose="020B0604020202020204" pitchFamily="34" charset="0"/>
              </a:rPr>
              <a:t>within the set. </a:t>
            </a:r>
          </a:p>
          <a:p>
            <a:pPr algn="r">
              <a:lnSpc>
                <a:spcPct val="150000"/>
              </a:lnSpc>
            </a:pPr>
            <a:r>
              <a:rPr lang="en-US" altLang="zh-CN" sz="2400" b="1" dirty="0">
                <a:latin typeface="Arial" panose="020B0604020202020204" pitchFamily="34" charset="0"/>
              </a:rPr>
              <a:t>–From Wikipedia, the free encyclopedia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811840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9D0519-FFA8-430E-B4A2-CBED7247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56" y="693506"/>
            <a:ext cx="3956975" cy="34786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2F777A3-D246-452C-A3EB-C2AA67F53595}"/>
                  </a:ext>
                </a:extLst>
              </p:cNvPr>
              <p:cNvSpPr txBox="1"/>
              <p:nvPr/>
            </p:nvSpPr>
            <p:spPr>
              <a:xfrm>
                <a:off x="6538117" y="1482711"/>
                <a:ext cx="4218925" cy="11738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𝑀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2F777A3-D246-452C-A3EB-C2AA67F53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117" y="1482711"/>
                <a:ext cx="4218925" cy="1173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E057BC3-1740-4969-A2FA-34D567753571}"/>
                  </a:ext>
                </a:extLst>
              </p:cNvPr>
              <p:cNvSpPr txBox="1"/>
              <p:nvPr/>
            </p:nvSpPr>
            <p:spPr>
              <a:xfrm>
                <a:off x="7157069" y="3299275"/>
                <a:ext cx="3548087" cy="11738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𝑟</m:t>
                      </m:r>
                      <m:r>
                        <a:rPr kumimoji="0" lang="en-US" altLang="zh-CN" sz="2400" b="0" i="1" u="none" strike="noStrike" cap="none" spc="0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0</m:t>
                      </m:r>
                      <m:r>
                        <a:rPr kumimoji="0" lang="en-US" altLang="zh-CN" sz="2400" b="0" i="1" u="none" strike="noStrike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𝑦𝑎h𝑜𝑜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𝐴𝑚𝑎𝑧𝑜𝑛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𝑀𝑖𝑐𝑟𝑜𝑠𝑜𝑓𝑡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1/3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1/3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1/3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E057BC3-1740-4969-A2FA-34D567753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069" y="3299275"/>
                <a:ext cx="3548087" cy="1173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78386-0594-45FA-97A7-41E89100BD93}"/>
                  </a:ext>
                </a:extLst>
              </p:cNvPr>
              <p:cNvSpPr txBox="1"/>
              <p:nvPr/>
            </p:nvSpPr>
            <p:spPr>
              <a:xfrm>
                <a:off x="1884927" y="4656904"/>
                <a:ext cx="3602012" cy="110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defTabSz="825500" hangingPunct="0"/>
                <a:r>
                  <a:rPr lang="en-US" altLang="zh-CN" sz="3600" b="1" dirty="0">
                    <a:sym typeface="Helvetica Light"/>
                  </a:rPr>
                  <a:t>update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altLang="zh-CN" sz="36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altLang="zh-CN" sz="36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𝒓</m:t>
                        </m:r>
                      </m:e>
                      <m:sub>
                        <m:r>
                          <a:rPr kumimoji="0" lang="en-US" altLang="zh-CN" sz="36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𝒕</m:t>
                        </m:r>
                        <m:r>
                          <a:rPr kumimoji="0" lang="en-US" altLang="zh-CN" sz="36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+</m:t>
                        </m:r>
                        <m:r>
                          <a:rPr kumimoji="0" lang="en-US" altLang="zh-CN" sz="36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b>
                    </m:sSub>
                    <m:r>
                      <a:rPr kumimoji="0" lang="en-US" altLang="zh-CN" sz="36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a:rPr kumimoji="0" lang="en-US" altLang="zh-CN" sz="3600" b="1" i="1" u="none" strike="noStrike" cap="none" spc="0" normalizeH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𝑴𝒓</m:t>
                    </m:r>
                    <m:r>
                      <a:rPr kumimoji="0" lang="en-US" altLang="zh-CN" sz="3600" b="1" i="1" u="none" strike="noStrike" cap="none" spc="0" normalizeH="0" baseline="-2500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𝒕</m:t>
                    </m:r>
                  </m:oMath>
                </a14:m>
                <a:endParaRPr kumimoji="0" lang="en-US" altLang="zh-CN" sz="3600" b="1" i="1" u="none" strike="noStrike" cap="none" spc="0" normalizeH="0" baseline="-2500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Cambria Math" panose="02040503050406030204" pitchFamily="18" charset="0"/>
                  <a:sym typeface="Helvetica Light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3600" b="1" dirty="0">
                    <a:sym typeface="Helvetica Light"/>
                  </a:rPr>
                  <a:t>until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𝒓</m:t>
                        </m:r>
                      </m:e>
                      <m:sub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𝒕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+</m:t>
                        </m:r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b>
                    </m:sSub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𝒓𝒕</m:t>
                    </m:r>
                  </m:oMath>
                </a14:m>
                <a:endParaRPr kumimoji="0" lang="zh-CN" altLang="en-US" sz="4400" b="1" i="0" u="none" strike="noStrike" cap="none" spc="0" normalizeH="0" baseline="-2500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78386-0594-45FA-97A7-41E89100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7" y="4656904"/>
                <a:ext cx="3602012" cy="1107996"/>
              </a:xfrm>
              <a:prstGeom prst="rect">
                <a:avLst/>
              </a:prstGeom>
              <a:blipFill>
                <a:blip r:embed="rId5"/>
                <a:stretch>
                  <a:fillRect l="-7614" t="-12088" b="-241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6726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15BCC2C-03C3-43ED-B806-9DFA154ED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53638"/>
              </p:ext>
            </p:extLst>
          </p:nvPr>
        </p:nvGraphicFramePr>
        <p:xfrm>
          <a:off x="8158910" y="814530"/>
          <a:ext cx="2191318" cy="4602347"/>
        </p:xfrm>
        <a:graphic>
          <a:graphicData uri="http://schemas.openxmlformats.org/drawingml/2006/table">
            <a:tbl>
              <a:tblPr/>
              <a:tblGrid>
                <a:gridCol w="844747">
                  <a:extLst>
                    <a:ext uri="{9D8B030D-6E8A-4147-A177-3AD203B41FA5}">
                      <a16:colId xmlns:a16="http://schemas.microsoft.com/office/drawing/2014/main" val="3017371543"/>
                    </a:ext>
                  </a:extLst>
                </a:gridCol>
                <a:gridCol w="448857">
                  <a:extLst>
                    <a:ext uri="{9D8B030D-6E8A-4147-A177-3AD203B41FA5}">
                      <a16:colId xmlns:a16="http://schemas.microsoft.com/office/drawing/2014/main" val="660630850"/>
                    </a:ext>
                  </a:extLst>
                </a:gridCol>
                <a:gridCol w="448857">
                  <a:extLst>
                    <a:ext uri="{9D8B030D-6E8A-4147-A177-3AD203B41FA5}">
                      <a16:colId xmlns:a16="http://schemas.microsoft.com/office/drawing/2014/main" val="3444622060"/>
                    </a:ext>
                  </a:extLst>
                </a:gridCol>
                <a:gridCol w="448857">
                  <a:extLst>
                    <a:ext uri="{9D8B030D-6E8A-4147-A177-3AD203B41FA5}">
                      <a16:colId xmlns:a16="http://schemas.microsoft.com/office/drawing/2014/main" val="3722253348"/>
                    </a:ext>
                  </a:extLst>
                </a:gridCol>
              </a:tblGrid>
              <a:tr h="29298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Iteration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369" marR="108369" marT="54184" marB="541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312496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0.33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0.33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0.33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268969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0.33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0.17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467695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0.33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0.25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928142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0.38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0.46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0.17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190700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0.23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120961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0.39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0.18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284330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0.41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0.37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714557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0.39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0.18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565131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0.41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0.38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0.21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147647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0.39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0.19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28105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0.39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0.21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115609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0.41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0.19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81575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0.39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0.21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244815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0.41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932288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0.39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891983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922000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88567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220947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315000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358353"/>
                  </a:ext>
                </a:extLst>
              </a:tr>
              <a:tr h="185629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</a:t>
                      </a:r>
                      <a:endParaRPr lang="en-US" altLang="zh-C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  <a:endParaRPr lang="en-US" altLang="zh-C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8533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F567C88-365C-4BB2-9E14-FC5DB265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25" y="1072885"/>
            <a:ext cx="3956975" cy="34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921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4B5951-5064-4B80-80D3-9BDCA3BC655C}"/>
              </a:ext>
            </a:extLst>
          </p:cNvPr>
          <p:cNvSpPr txBox="1"/>
          <p:nvPr/>
        </p:nvSpPr>
        <p:spPr>
          <a:xfrm>
            <a:off x="856034" y="702836"/>
            <a:ext cx="657589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Why r is converged?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0E3222E-4359-4793-8D34-0E79EFC734B3}"/>
                  </a:ext>
                </a:extLst>
              </p:cNvPr>
              <p:cNvSpPr/>
              <p:nvPr/>
            </p:nvSpPr>
            <p:spPr>
              <a:xfrm>
                <a:off x="1532175" y="1541994"/>
                <a:ext cx="5159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sym typeface="Helvetica Light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𝑥</m:t>
                              </m:r>
                              <m:r>
                                <a:rPr lang="en-US" altLang="zh-CN" i="1" baseline="-25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𝑥</m:t>
                                    </m:r>
                                    <m:r>
                                      <a:rPr lang="en-US" altLang="zh-CN" i="1" baseline="-25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𝑥</m:t>
                                    </m:r>
                                    <m:r>
                                      <a:rPr lang="en-US" altLang="zh-CN" b="0" i="1" baseline="-250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b="0" i="1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altLang="zh-CN" dirty="0"/>
                  <a:t>are independent eigenvector of M</a:t>
                </a: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0E3222E-4359-4793-8D34-0E79EFC73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175" y="1541994"/>
                <a:ext cx="5159939" cy="369332"/>
              </a:xfrm>
              <a:prstGeom prst="rect">
                <a:avLst/>
              </a:prstGeom>
              <a:blipFill>
                <a:blip r:embed="rId2"/>
                <a:stretch>
                  <a:fillRect l="-945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4946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34EFD2-528F-444A-8FEE-76A5B8F30DEF}"/>
              </a:ext>
            </a:extLst>
          </p:cNvPr>
          <p:cNvSpPr/>
          <p:nvPr/>
        </p:nvSpPr>
        <p:spPr>
          <a:xfrm>
            <a:off x="1180283" y="977790"/>
            <a:ext cx="2590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How to determine c</a:t>
            </a:r>
            <a:r>
              <a:rPr lang="en-US" altLang="zh-CN" sz="2000" baseline="-25000" dirty="0"/>
              <a:t>1 </a:t>
            </a:r>
            <a:r>
              <a:rPr lang="en-US" altLang="zh-CN" sz="2000" dirty="0"/>
              <a:t>?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0CA5B16-8A17-4F83-AF7F-53E1877176E9}"/>
                  </a:ext>
                </a:extLst>
              </p:cNvPr>
              <p:cNvSpPr/>
              <p:nvPr/>
            </p:nvSpPr>
            <p:spPr>
              <a:xfrm>
                <a:off x="1487026" y="1833824"/>
                <a:ext cx="16112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𝒓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𝒕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sym typeface="Helvetica Light"/>
                            </a:rPr>
                            <m:t>𝒔𝒖𝒎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sym typeface="Helvetica Light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sym typeface="Helvetica Light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sym typeface="Helvetica Light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sym typeface="Helvetica Light"/>
                        </a:rPr>
                        <m:t>)=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sym typeface="Helvetica Light"/>
                        </a:rPr>
                        <m:t>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0CA5B16-8A17-4F83-AF7F-53E187717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26" y="1833824"/>
                <a:ext cx="161127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5122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F687A3E-9824-4149-974F-BE6DB04F609E}"/>
              </a:ext>
            </a:extLst>
          </p:cNvPr>
          <p:cNvSpPr/>
          <p:nvPr/>
        </p:nvSpPr>
        <p:spPr>
          <a:xfrm>
            <a:off x="7975165" y="4351327"/>
            <a:ext cx="3111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MIT 18.06 Linear Algebra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97EBF9-D438-4580-AF91-2C880F1CFFBC}"/>
              </a:ext>
            </a:extLst>
          </p:cNvPr>
          <p:cNvSpPr txBox="1"/>
          <p:nvPr/>
        </p:nvSpPr>
        <p:spPr>
          <a:xfrm>
            <a:off x="3345222" y="437322"/>
            <a:ext cx="445273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Reference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AutoShape 2" descr="Image Unavailable">
            <a:extLst>
              <a:ext uri="{FF2B5EF4-FFF2-40B4-BE49-F238E27FC236}">
                <a16:creationId xmlns:a16="http://schemas.microsoft.com/office/drawing/2014/main" id="{1FD93A4F-6D77-4E08-ACDE-1152741D1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人员, 男士, 领带, 西装&#10;&#10;已生成极高可信度的说明">
            <a:extLst>
              <a:ext uri="{FF2B5EF4-FFF2-40B4-BE49-F238E27FC236}">
                <a16:creationId xmlns:a16="http://schemas.microsoft.com/office/drawing/2014/main" id="{D85A6B25-EF55-4E66-B0A3-A2A1C8E9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20" y="1803952"/>
            <a:ext cx="2839421" cy="4268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9A3F4-1A88-41D7-9D43-226CEE69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135" y="1803952"/>
            <a:ext cx="3022904" cy="4272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00CCBD-E3E8-48EF-B435-D72F58A34BEA}"/>
              </a:ext>
            </a:extLst>
          </p:cNvPr>
          <p:cNvSpPr/>
          <p:nvPr/>
        </p:nvSpPr>
        <p:spPr>
          <a:xfrm>
            <a:off x="343497" y="628217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https://ocw.mit.edu/courses/mathematics/18-06-linear-algebra-spring-2010/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CF0460-E623-4302-AD86-F9C159209DE7}"/>
              </a:ext>
            </a:extLst>
          </p:cNvPr>
          <p:cNvSpPr/>
          <p:nvPr/>
        </p:nvSpPr>
        <p:spPr>
          <a:xfrm>
            <a:off x="343497" y="6517919"/>
            <a:ext cx="3657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http://open.163.com/special/opencourse/daishu.html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F8FBF1-BD0A-479B-950A-D89B6D563062}"/>
              </a:ext>
            </a:extLst>
          </p:cNvPr>
          <p:cNvSpPr/>
          <p:nvPr/>
        </p:nvSpPr>
        <p:spPr>
          <a:xfrm>
            <a:off x="1422719" y="1982063"/>
            <a:ext cx="5727658" cy="25971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zh-CN" sz="2800" b="1" dirty="0"/>
              <a:t>Diagonalizing a matrix S</a:t>
            </a:r>
            <a:r>
              <a:rPr lang="pt-BR" altLang="zh-CN" sz="2800" b="1" baseline="30000" dirty="0"/>
              <a:t>−1 </a:t>
            </a:r>
            <a:r>
              <a:rPr lang="pt-BR" altLang="zh-CN" sz="2800" b="1" dirty="0"/>
              <a:t>AS = Λ</a:t>
            </a:r>
            <a:endParaRPr lang="en-US" altLang="zh-CN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Power of 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Markov matrices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PageRank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912C1E-5BE8-41ED-8960-A7E9C619D89B}"/>
              </a:ext>
            </a:extLst>
          </p:cNvPr>
          <p:cNvSpPr txBox="1"/>
          <p:nvPr/>
        </p:nvSpPr>
        <p:spPr>
          <a:xfrm>
            <a:off x="3904422" y="920674"/>
            <a:ext cx="43831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Index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547071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A9CA38B-65FB-4A25-B0A6-1E7CD886E9F1}"/>
              </a:ext>
            </a:extLst>
          </p:cNvPr>
          <p:cNvSpPr/>
          <p:nvPr/>
        </p:nvSpPr>
        <p:spPr>
          <a:xfrm>
            <a:off x="550866" y="448983"/>
            <a:ext cx="6717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sz="3600" b="1" dirty="0"/>
              <a:t>Diagonalizing a matrix S</a:t>
            </a:r>
            <a:r>
              <a:rPr lang="pt-BR" altLang="zh-CN" sz="3600" b="1" baseline="30000" dirty="0"/>
              <a:t>−1 </a:t>
            </a:r>
            <a:r>
              <a:rPr lang="pt-BR" altLang="zh-CN" sz="3600" b="1" dirty="0"/>
              <a:t>AS = Λ</a:t>
            </a:r>
            <a:endParaRPr lang="en-US" altLang="zh-CN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EC5C13-A41D-4112-985B-36D6159B873C}"/>
              </a:ext>
            </a:extLst>
          </p:cNvPr>
          <p:cNvSpPr/>
          <p:nvPr/>
        </p:nvSpPr>
        <p:spPr>
          <a:xfrm>
            <a:off x="1291119" y="1693564"/>
            <a:ext cx="8828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If </a:t>
            </a:r>
            <a:r>
              <a:rPr lang="en-US" altLang="zh-CN" sz="2000" b="1" i="1" dirty="0">
                <a:solidFill>
                  <a:srgbClr val="000000"/>
                </a:solidFill>
                <a:latin typeface="+mn-ea"/>
              </a:rPr>
              <a:t>A (with R </a:t>
            </a:r>
            <a:r>
              <a:rPr lang="en-US" altLang="zh-CN" sz="2000" b="1" i="1" baseline="30000" dirty="0">
                <a:solidFill>
                  <a:srgbClr val="000000"/>
                </a:solidFill>
                <a:latin typeface="+mn-ea"/>
              </a:rPr>
              <a:t>n*n</a:t>
            </a:r>
            <a:r>
              <a:rPr lang="en-US" altLang="zh-CN" sz="2000" b="1" i="1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has </a:t>
            </a:r>
            <a:r>
              <a:rPr lang="en-US" altLang="zh-CN" sz="2000" i="1" dirty="0">
                <a:solidFill>
                  <a:srgbClr val="000000"/>
                </a:solidFill>
                <a:latin typeface="+mn-ea"/>
              </a:rPr>
              <a:t>n 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linearly 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independent eigenvectors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, we can put those vectors in the columns of a (square, invertible) matrix </a:t>
            </a:r>
            <a:r>
              <a:rPr lang="en-US" altLang="zh-CN" sz="2000" i="1" dirty="0">
                <a:solidFill>
                  <a:srgbClr val="000000"/>
                </a:solidFill>
                <a:latin typeface="+mn-ea"/>
              </a:rPr>
              <a:t>S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. Then </a:t>
            </a:r>
            <a:endParaRPr lang="zh-CN" altLang="en-US" sz="20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D1D160-4BAA-4B7F-8FAB-4697F71353FC}"/>
                  </a:ext>
                </a:extLst>
              </p:cNvPr>
              <p:cNvSpPr txBox="1"/>
              <p:nvPr/>
            </p:nvSpPr>
            <p:spPr>
              <a:xfrm>
                <a:off x="1291119" y="2484305"/>
                <a:ext cx="10258695" cy="3459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𝐴𝑆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𝐴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𝑥</m:t>
                                </m:r>
                                <m:r>
                                  <a:rPr kumimoji="0" lang="en-US" altLang="zh-CN" sz="2400" b="0" i="1" u="none" strike="noStrike" cap="none" spc="0" normalizeH="0" baseline="-2500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Light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altLang="zh-CN" sz="24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𝑥</m:t>
                                      </m:r>
                                      <m:r>
                                        <a:rPr kumimoji="0" lang="en-US" altLang="zh-CN" sz="2400" b="0" i="1" u="none" strike="noStrike" cap="none" spc="0" normalizeH="0" baseline="-2500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Helvetica Light"/>
                                        </a:rPr>
                                        <m:t>2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0" lang="en-US" altLang="zh-CN" sz="24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0" lang="en-US" altLang="zh-CN" sz="24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Light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sym typeface="Helvetica Light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zh-CN" sz="2400" b="0" i="1" baseline="-25000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sym typeface="Helvetica Light"/>
                                              </a:rPr>
                                              <m:t>𝑛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sym typeface="Helvetica Light"/>
                </a:endParaRPr>
              </a:p>
              <a:p>
                <a:pPr algn="ctr" defTabSz="825500" hangingPunct="0"/>
                <a:endParaRPr lang="en-US" altLang="zh-CN" sz="2400" dirty="0">
                  <a:solidFill>
                    <a:srgbClr val="000000"/>
                  </a:solidFill>
                  <a:sym typeface="Helvetica Light"/>
                </a:endParaRPr>
              </a:p>
              <a:p>
                <a:pPr defTabSz="825500" hangingPunct="0"/>
                <a:r>
                  <a:rPr lang="en-US" altLang="zh-CN" sz="2400" dirty="0">
                    <a:solidFill>
                      <a:srgbClr val="000000"/>
                    </a:solidFill>
                    <a:sym typeface="Helvetica Light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𝜆</m:t>
                        </m:r>
                        <m:r>
                          <a:rPr lang="el-GR" altLang="zh-CN" sz="2400" i="1" baseline="-25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𝑥</m:t>
                              </m:r>
                              <m:r>
                                <a:rPr lang="en-US" altLang="zh-CN" sz="2400" i="1" baseline="-25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l-GR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𝜆</m:t>
                                    </m:r>
                                    <m:r>
                                      <a:rPr lang="en-US" altLang="zh-CN" sz="2400" b="0" i="1" baseline="-250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𝑥</m:t>
                                    </m:r>
                                    <m:r>
                                      <a:rPr lang="en-US" altLang="zh-CN" sz="2400" i="1" baseline="-25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2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sym typeface="Helvetica Light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l-GR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  <m:t>𝜆</m:t>
                                          </m:r>
                                          <m:r>
                                            <a:rPr lang="en-US" altLang="zh-CN" sz="2400" b="0" i="1" baseline="-2500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  <m:t>𝑛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 baseline="-250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  <m:t>𝑛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𝑥</m:t>
                              </m:r>
                              <m:r>
                                <a:rPr lang="en-US" altLang="zh-CN" sz="2400" i="1" baseline="-25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𝑥</m:t>
                                    </m:r>
                                    <m:r>
                                      <a:rPr lang="en-US" altLang="zh-CN" sz="2400" i="1" baseline="-25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2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sym typeface="Helvetica Light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 baseline="-250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sym typeface="Helvetica Light"/>
                                            </a:rPr>
                                            <m:t>𝑛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l-GR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𝜆</m:t>
                                    </m:r>
                                    <m:r>
                                      <a:rPr lang="el-GR" altLang="zh-CN" sz="2400" i="1" baseline="-25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l-GR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𝜆</m:t>
                                    </m:r>
                                    <m:r>
                                      <a:rPr lang="en-US" altLang="zh-CN" sz="2400" i="1" baseline="-25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l-GR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𝜆</m:t>
                                    </m:r>
                                    <m:r>
                                      <a:rPr lang="en-US" altLang="zh-CN" sz="2400" i="1" baseline="-25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i="1" baseline="-25000" dirty="0">
                  <a:solidFill>
                    <a:srgbClr val="000000"/>
                  </a:solidFill>
                  <a:latin typeface="Cambria Math" panose="02040503050406030204" pitchFamily="18" charset="0"/>
                  <a:sym typeface="Helvetica Light"/>
                </a:endParaRPr>
              </a:p>
              <a:p>
                <a:pPr defTabSz="825500" hangingPunct="0"/>
                <a:r>
                  <a:rPr lang="en-US" altLang="zh-CN" sz="2400" dirty="0">
                    <a:solidFill>
                      <a:srgbClr val="000000"/>
                    </a:solidFill>
                    <a:sym typeface="Helvetica Light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l-GR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𝜆</m:t>
                                    </m:r>
                                    <m:r>
                                      <a:rPr lang="el-GR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l-GR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l-GR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Helvetica Light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m:rPr>
                        <m:nor/>
                      </m:rPr>
                      <a:rPr lang="pt-BR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altLang="zh-CN" sz="2400" dirty="0">
                  <a:solidFill>
                    <a:srgbClr val="000000"/>
                  </a:solidFill>
                  <a:latin typeface="Cambria Math" panose="02040503050406030204" pitchFamily="18" charset="0"/>
                  <a:sym typeface="Helvetica Light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D1D160-4BAA-4B7F-8FAB-4697F7135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119" y="2484305"/>
                <a:ext cx="10258695" cy="3459922"/>
              </a:xfrm>
              <a:prstGeom prst="rect">
                <a:avLst/>
              </a:prstGeom>
              <a:blipFill>
                <a:blip r:embed="rId3"/>
                <a:stretch>
                  <a:fillRect l="-107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89F027A-0E5E-460D-809C-738A2FBA4C65}"/>
                  </a:ext>
                </a:extLst>
              </p:cNvPr>
              <p:cNvSpPr/>
              <p:nvPr/>
            </p:nvSpPr>
            <p:spPr>
              <a:xfrm>
                <a:off x="6597359" y="4985871"/>
                <a:ext cx="1887055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m:rPr>
                          <m:nor/>
                        </m:rPr>
                        <a:rPr lang="pt-BR" altLang="zh-CN" sz="3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n-US" altLang="zh-CN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-1</m:t>
                      </m:r>
                    </m:oMath>
                  </m:oMathPara>
                </a14:m>
                <a:endParaRPr lang="zh-CN" altLang="en-US" sz="3200" i="1" baseline="30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89F027A-0E5E-460D-809C-738A2FBA4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359" y="4985871"/>
                <a:ext cx="1887055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4797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0F5A3B-2B9A-403F-B11F-8EF679399500}"/>
                  </a:ext>
                </a:extLst>
              </p:cNvPr>
              <p:cNvSpPr/>
              <p:nvPr/>
            </p:nvSpPr>
            <p:spPr>
              <a:xfrm>
                <a:off x="1520935" y="860730"/>
                <a:ext cx="27724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𝐴</m:t>
                      </m:r>
                      <m:r>
                        <m:rPr>
                          <m:brk m:alnAt="7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80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 sz="280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m:rPr>
                          <m:nor/>
                        </m:rPr>
                        <a:rPr lang="pt-BR" altLang="zh-CN" sz="2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n-US" altLang="zh-CN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800" i="1" baseline="3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m:rPr>
                          <m:brk m:alnAt="7"/>
                        </m:rP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F0F5A3B-2B9A-403F-B11F-8EF679399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935" y="860730"/>
                <a:ext cx="277242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79435C6F-ACC3-463B-937D-7E6C481FB5E0}"/>
              </a:ext>
            </a:extLst>
          </p:cNvPr>
          <p:cNvSpPr/>
          <p:nvPr/>
        </p:nvSpPr>
        <p:spPr>
          <a:xfrm>
            <a:off x="3014015" y="891553"/>
            <a:ext cx="782286" cy="454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30622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39A29C-7C94-478E-AB3A-DE7A21D60FEB}"/>
              </a:ext>
            </a:extLst>
          </p:cNvPr>
          <p:cNvSpPr/>
          <p:nvPr/>
        </p:nvSpPr>
        <p:spPr>
          <a:xfrm>
            <a:off x="704978" y="562923"/>
            <a:ext cx="25387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Powers of 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049E8B-864A-4CBB-9824-E1EC4D01E304}"/>
              </a:ext>
            </a:extLst>
          </p:cNvPr>
          <p:cNvSpPr/>
          <p:nvPr/>
        </p:nvSpPr>
        <p:spPr>
          <a:xfrm>
            <a:off x="1373312" y="1616307"/>
            <a:ext cx="8587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URW Palladio L"/>
              </a:rPr>
              <a:t>What are the eigenvalues and eigenvectors of </a:t>
            </a:r>
            <a:r>
              <a:rPr lang="en-US" altLang="zh-CN" sz="2800" i="1" dirty="0">
                <a:solidFill>
                  <a:srgbClr val="000000"/>
                </a:solidFill>
                <a:latin typeface="URW Palladio L"/>
              </a:rPr>
              <a:t>A</a:t>
            </a:r>
            <a:r>
              <a:rPr lang="en-US" altLang="zh-CN" sz="2800" i="1" baseline="30000" dirty="0">
                <a:solidFill>
                  <a:srgbClr val="000000"/>
                </a:solidFill>
                <a:latin typeface="URW Palladio L"/>
              </a:rPr>
              <a:t>2</a:t>
            </a:r>
            <a:r>
              <a:rPr lang="en-US" altLang="zh-CN" sz="2800" i="1" dirty="0">
                <a:solidFill>
                  <a:srgbClr val="000000"/>
                </a:solidFill>
                <a:latin typeface="URW Palladio L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URW Palladio L"/>
              </a:rPr>
              <a:t>?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D3A083-638C-44AA-8F26-F21E5D90868C}"/>
                  </a:ext>
                </a:extLst>
              </p:cNvPr>
              <p:cNvSpPr txBox="1"/>
              <p:nvPr/>
            </p:nvSpPr>
            <p:spPr>
              <a:xfrm>
                <a:off x="3395609" y="2987987"/>
                <a:ext cx="6770670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 hangingPunct="0"/>
                <a:r>
                  <a:rPr lang="en-US" altLang="zh-CN" sz="2800" dirty="0">
                    <a:solidFill>
                      <a:srgbClr val="000000"/>
                    </a:solidFill>
                    <a:latin typeface="URW Palladio L"/>
                    <a:sym typeface="Helvetica Light"/>
                  </a:rPr>
                  <a:t>Then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r>
                      <a:rPr lang="en-US" altLang="zh-CN" sz="2800" b="1" i="1" baseline="30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2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A</m:t>
                    </m:r>
                    <m:r>
                      <m:rPr>
                        <m:nor/>
                      </m:rPr>
                      <a:rPr lang="el-GR" altLang="zh-CN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A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800" i="1" baseline="30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</m:oMath>
                </a14:m>
                <a:endParaRPr lang="en-US" altLang="zh-CN" sz="2800" b="1" i="1" dirty="0">
                  <a:solidFill>
                    <a:srgbClr val="000000"/>
                  </a:solidFill>
                  <a:latin typeface="Cambria Math" panose="02040503050406030204" pitchFamily="18" charset="0"/>
                  <a:sym typeface="Helvetica Light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D3A083-638C-44AA-8F26-F21E5D90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609" y="2987987"/>
                <a:ext cx="6770670" cy="533479"/>
              </a:xfrm>
              <a:prstGeom prst="rect">
                <a:avLst/>
              </a:prstGeom>
              <a:blipFill>
                <a:blip r:embed="rId2"/>
                <a:stretch>
                  <a:fillRect l="-2430" t="-9091" b="-306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1172CB9-7F74-43E9-85E4-A59580AE37C2}"/>
                  </a:ext>
                </a:extLst>
              </p:cNvPr>
              <p:cNvSpPr txBox="1"/>
              <p:nvPr/>
            </p:nvSpPr>
            <p:spPr>
              <a:xfrm>
                <a:off x="3842535" y="2362042"/>
                <a:ext cx="3082247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 hangingPunct="0"/>
                <a:r>
                  <a:rPr lang="en-US" altLang="zh-CN" sz="2800" dirty="0">
                    <a:solidFill>
                      <a:srgbClr val="000000"/>
                    </a:solidFill>
                    <a:latin typeface="URW Palladio L"/>
                    <a:sym typeface="Helvetica Light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r>
                      <m:rPr>
                        <m:nor/>
                      </m:rPr>
                      <a:rPr lang="el-GR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</m:oMath>
                </a14:m>
                <a:endParaRPr lang="en-US" altLang="zh-CN" sz="2800" b="1" i="1" dirty="0">
                  <a:solidFill>
                    <a:srgbClr val="000000"/>
                  </a:solidFill>
                  <a:latin typeface="Cambria Math" panose="02040503050406030204" pitchFamily="18" charset="0"/>
                  <a:sym typeface="Helvetica Light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1172CB9-7F74-43E9-85E4-A59580AE3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535" y="2362042"/>
                <a:ext cx="3082247" cy="533479"/>
              </a:xfrm>
              <a:prstGeom prst="rect">
                <a:avLst/>
              </a:prstGeom>
              <a:blipFill>
                <a:blip r:embed="rId3"/>
                <a:stretch>
                  <a:fillRect l="-5336" t="-9091" b="-318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330A24-F1EE-4FDF-BB34-5E5A0E00CF2D}"/>
                  </a:ext>
                </a:extLst>
              </p:cNvPr>
              <p:cNvSpPr/>
              <p:nvPr/>
            </p:nvSpPr>
            <p:spPr>
              <a:xfrm>
                <a:off x="1484615" y="3846706"/>
                <a:ext cx="26246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rgbClr val="000000"/>
                    </a:solidFill>
                    <a:latin typeface="URW Palladio L"/>
                    <a:sym typeface="Helvetica Light"/>
                  </a:rPr>
                  <a:t>How about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r>
                      <a:rPr lang="en-US" altLang="zh-CN" sz="2800" b="1" i="1" baseline="30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2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URW Palladio L"/>
                  </a:rPr>
                  <a:t>?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URW Palladio L"/>
                  </a:rPr>
                  <a:t> </a:t>
                </a: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330A24-F1EE-4FDF-BB34-5E5A0E00C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15" y="3846706"/>
                <a:ext cx="2624629" cy="523220"/>
              </a:xfrm>
              <a:prstGeom prst="rect">
                <a:avLst/>
              </a:prstGeom>
              <a:blipFill>
                <a:blip r:embed="rId4"/>
                <a:stretch>
                  <a:fillRect l="-4884" t="-10465" r="-69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F1A255D-267C-4F9D-9645-D49B624BDBA7}"/>
                  </a:ext>
                </a:extLst>
              </p:cNvPr>
              <p:cNvSpPr/>
              <p:nvPr/>
            </p:nvSpPr>
            <p:spPr>
              <a:xfrm>
                <a:off x="1484615" y="4695166"/>
                <a:ext cx="39294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rgbClr val="000000"/>
                    </a:solidFill>
                    <a:latin typeface="URW Palladio L"/>
                    <a:sym typeface="Helvetica Light"/>
                  </a:rPr>
                  <a:t>How about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r>
                      <a:rPr lang="en-US" altLang="zh-CN" sz="2800" b="1" i="1" baseline="30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𝒏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</m:oMath>
                </a14:m>
                <a:r>
                  <a:rPr lang="en-US" altLang="zh-CN" dirty="0"/>
                  <a:t>  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URW Palladio L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r>
                      <a:rPr lang="en-US" altLang="zh-CN" sz="2800" b="1" i="1" baseline="30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𝒏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latin typeface="URW Palladio L"/>
                  </a:rPr>
                  <a:t>?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URW Palladio L"/>
                  </a:rPr>
                  <a:t> </a:t>
                </a: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F1A255D-267C-4F9D-9645-D49B624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15" y="4695166"/>
                <a:ext cx="3929474" cy="523220"/>
              </a:xfrm>
              <a:prstGeom prst="rect">
                <a:avLst/>
              </a:prstGeom>
              <a:blipFill>
                <a:blip r:embed="rId5"/>
                <a:stretch>
                  <a:fillRect l="-3261" t="-10465" r="-15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0186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A022FF1-5950-4A16-8BE0-93BC0E1A5395}"/>
              </a:ext>
            </a:extLst>
          </p:cNvPr>
          <p:cNvSpPr/>
          <p:nvPr/>
        </p:nvSpPr>
        <p:spPr>
          <a:xfrm>
            <a:off x="704978" y="562923"/>
            <a:ext cx="3587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Markov matrices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F2DB26F-ADDB-4AB6-9004-882AE5169765}"/>
                  </a:ext>
                </a:extLst>
              </p:cNvPr>
              <p:cNvSpPr/>
              <p:nvPr/>
            </p:nvSpPr>
            <p:spPr>
              <a:xfrm>
                <a:off x="1527425" y="1575210"/>
                <a:ext cx="6096000" cy="9062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R="0"/>
                <a:r>
                  <a:rPr lang="en-US" altLang="zh-CN" sz="2000" dirty="0">
                    <a:solidFill>
                      <a:srgbClr val="000000"/>
                    </a:solidFill>
                    <a:latin typeface="URW Palladio L"/>
                  </a:rPr>
                  <a:t>A matrix like: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URW Palladio L"/>
                  </a:rPr>
                  <a:t> 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F2DB26F-ADDB-4AB6-9004-882AE5169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425" y="1575210"/>
                <a:ext cx="6096000" cy="906210"/>
              </a:xfrm>
              <a:prstGeom prst="rect">
                <a:avLst/>
              </a:prstGeom>
              <a:blipFill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140A746-67DF-4CA3-9C6A-1B7E99F0E3C7}"/>
              </a:ext>
            </a:extLst>
          </p:cNvPr>
          <p:cNvSpPr/>
          <p:nvPr/>
        </p:nvSpPr>
        <p:spPr>
          <a:xfrm>
            <a:off x="1527425" y="2885367"/>
            <a:ext cx="10118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in which all entries are </a:t>
            </a:r>
            <a:r>
              <a:rPr lang="en-US" altLang="zh-CN" sz="2000" b="1" dirty="0">
                <a:solidFill>
                  <a:srgbClr val="FF0000"/>
                </a:solidFill>
                <a:latin typeface="URW Palladio L"/>
              </a:rPr>
              <a:t>non-negative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 and </a:t>
            </a:r>
            <a:r>
              <a:rPr lang="en-US" altLang="zh-CN" sz="2000" b="1" dirty="0">
                <a:solidFill>
                  <a:srgbClr val="FF0000"/>
                </a:solidFill>
                <a:latin typeface="URW Palladio L"/>
              </a:rPr>
              <a:t>each column adds to 1 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</a:rPr>
              <a:t>is called a </a:t>
            </a:r>
            <a:r>
              <a:rPr lang="en-US" altLang="zh-CN" sz="2400" b="1" i="1" dirty="0">
                <a:solidFill>
                  <a:srgbClr val="000000"/>
                </a:solidFill>
                <a:latin typeface="URW Palladio L"/>
              </a:rPr>
              <a:t>Markov matrix</a:t>
            </a:r>
            <a:r>
              <a:rPr lang="en-US" altLang="zh-CN" sz="2400" b="1" dirty="0">
                <a:solidFill>
                  <a:srgbClr val="000000"/>
                </a:solidFill>
                <a:latin typeface="URW Palladio L"/>
              </a:rPr>
              <a:t>. 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305CC7-4376-4DDA-A227-94215CB76D9D}"/>
              </a:ext>
            </a:extLst>
          </p:cNvPr>
          <p:cNvSpPr txBox="1"/>
          <p:nvPr/>
        </p:nvSpPr>
        <p:spPr>
          <a:xfrm>
            <a:off x="1589070" y="4090451"/>
            <a:ext cx="7138827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000000"/>
                </a:solidFill>
                <a:latin typeface="URW Palladio L"/>
                <a:sym typeface="Helvetica Light"/>
              </a:rPr>
              <a:t>Property:</a:t>
            </a:r>
          </a:p>
          <a:p>
            <a:pPr marL="342900" indent="-34290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URW Palladio L"/>
                <a:sym typeface="Helvetica Light"/>
              </a:rPr>
              <a:t>Max(abs(</a:t>
            </a:r>
            <a:r>
              <a:rPr lang="el-GR" altLang="zh-CN" sz="2000" dirty="0">
                <a:solidFill>
                  <a:srgbClr val="000000"/>
                </a:solidFill>
                <a:latin typeface="URW Palladio L"/>
                <a:sym typeface="Helvetica Light"/>
              </a:rPr>
              <a:t>λ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  <a:sym typeface="Helvetica Light"/>
              </a:rPr>
              <a:t>)=1</a:t>
            </a:r>
          </a:p>
          <a:p>
            <a:pPr marL="342900" indent="-34290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URW Palladio L"/>
                <a:sym typeface="Helvetica Light"/>
              </a:rPr>
              <a:t>abs(</a:t>
            </a:r>
            <a:r>
              <a:rPr lang="el-GR" altLang="zh-CN" sz="2000" dirty="0">
                <a:solidFill>
                  <a:srgbClr val="000000"/>
                </a:solidFill>
                <a:latin typeface="URW Palladio L"/>
                <a:sym typeface="Helvetica Light"/>
              </a:rPr>
              <a:t>λ</a:t>
            </a:r>
            <a:r>
              <a:rPr lang="en-US" altLang="zh-CN" sz="2000" dirty="0">
                <a:solidFill>
                  <a:srgbClr val="000000"/>
                </a:solidFill>
                <a:latin typeface="URW Palladio L"/>
                <a:sym typeface="Helvetica Light"/>
              </a:rPr>
              <a:t>)&lt;=1</a:t>
            </a:r>
          </a:p>
        </p:txBody>
      </p:sp>
    </p:spTree>
    <p:extLst>
      <p:ext uri="{BB962C8B-B14F-4D97-AF65-F5344CB8AC3E}">
        <p14:creationId xmlns:p14="http://schemas.microsoft.com/office/powerpoint/2010/main" val="25227303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71F7E78-B95F-4B05-B3A7-AA3378E14AD9}"/>
              </a:ext>
            </a:extLst>
          </p:cNvPr>
          <p:cNvSpPr/>
          <p:nvPr/>
        </p:nvSpPr>
        <p:spPr>
          <a:xfrm>
            <a:off x="1044955" y="638300"/>
            <a:ext cx="2223429" cy="12354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URW Palladio L"/>
                <a:sym typeface="Helvetica Light"/>
              </a:rPr>
              <a:t>Max(abs(</a:t>
            </a:r>
            <a:r>
              <a:rPr lang="el-GR" altLang="zh-CN" sz="2800" dirty="0">
                <a:solidFill>
                  <a:srgbClr val="000000"/>
                </a:solidFill>
                <a:latin typeface="URW Palladio L"/>
                <a:sym typeface="Helvetica Light"/>
              </a:rPr>
              <a:t>λ</a:t>
            </a:r>
            <a:r>
              <a:rPr lang="en-US" altLang="zh-CN" sz="2800" dirty="0">
                <a:solidFill>
                  <a:srgbClr val="000000"/>
                </a:solidFill>
                <a:latin typeface="URW Palladio L"/>
                <a:sym typeface="Helvetica Light"/>
              </a:rPr>
              <a:t>)=1</a:t>
            </a:r>
          </a:p>
          <a:p>
            <a:pPr defTabSz="825500" hangingPunct="0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URW Palladio L"/>
                <a:sym typeface="Helvetica Light"/>
              </a:rPr>
              <a:t>Proof:</a:t>
            </a:r>
          </a:p>
        </p:txBody>
      </p:sp>
    </p:spTree>
    <p:extLst>
      <p:ext uri="{BB962C8B-B14F-4D97-AF65-F5344CB8AC3E}">
        <p14:creationId xmlns:p14="http://schemas.microsoft.com/office/powerpoint/2010/main" val="23764666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3DBAD95-8E8E-4FC3-84ED-376180E86415}"/>
                  </a:ext>
                </a:extLst>
              </p:cNvPr>
              <p:cNvSpPr/>
              <p:nvPr/>
            </p:nvSpPr>
            <p:spPr>
              <a:xfrm>
                <a:off x="1589070" y="1999954"/>
                <a:ext cx="9144000" cy="3443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b="1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Comparing the </a:t>
                </a:r>
                <a:r>
                  <a:rPr lang="en-US" altLang="zh-CN" kern="100" dirty="0" err="1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i-th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row of the both sides, we obtain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altLang="zh-CN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|=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𝑚𝑎𝑥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{|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|,|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|,…,|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|},</m:t>
                    </m:r>
                  </m:oMath>
                </a14:m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|⋅|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=|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  <m:e/>
                          <m:e/>
                        </m:mr>
                        <m:mr>
                          <m:e/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|+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|+⋯+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𝑘𝑛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  <m:e/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by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triangle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inequality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and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≥0)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|+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|+⋯+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𝑘𝑛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  <m:e/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since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kern="100">
                                <a:latin typeface="等线" panose="02010600030101010101" pitchFamily="2" charset="-122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maximal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=(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𝑘𝑛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)|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|=|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|.</m:t>
                            </m:r>
                          </m:e>
                          <m:e/>
                          <m:e/>
                        </m:mr>
                      </m:m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3DBAD95-8E8E-4FC3-84ED-376180E86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70" y="1999954"/>
                <a:ext cx="9144000" cy="3443315"/>
              </a:xfrm>
              <a:prstGeom prst="rect">
                <a:avLst/>
              </a:prstGeom>
              <a:blipFill>
                <a:blip r:embed="rId2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370B6883-869A-4D0D-A8BF-1A92AAC16C1D}"/>
              </a:ext>
            </a:extLst>
          </p:cNvPr>
          <p:cNvSpPr/>
          <p:nvPr/>
        </p:nvSpPr>
        <p:spPr>
          <a:xfrm>
            <a:off x="890428" y="679345"/>
            <a:ext cx="6096000" cy="1789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82550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URW Palladio L"/>
                <a:sym typeface="Helvetica Light"/>
              </a:rPr>
              <a:t>abs(</a:t>
            </a:r>
            <a:r>
              <a:rPr lang="el-GR" altLang="zh-CN" sz="2800" dirty="0">
                <a:solidFill>
                  <a:srgbClr val="000000"/>
                </a:solidFill>
                <a:latin typeface="URW Palladio L"/>
                <a:sym typeface="Helvetica Light"/>
              </a:rPr>
              <a:t>λ</a:t>
            </a:r>
            <a:r>
              <a:rPr lang="en-US" altLang="zh-CN" sz="2800" dirty="0">
                <a:solidFill>
                  <a:srgbClr val="000000"/>
                </a:solidFill>
                <a:latin typeface="URW Palladio L"/>
                <a:sym typeface="Helvetica Light"/>
              </a:rPr>
              <a:t>)&lt;=1</a:t>
            </a:r>
          </a:p>
          <a:p>
            <a:pPr defTabSz="825500" hangingPunct="0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URW Palladio L"/>
                <a:sym typeface="Helvetica Light"/>
              </a:rPr>
              <a:t>Proof:</a:t>
            </a:r>
          </a:p>
          <a:p>
            <a:pPr lvl="0" defTabSz="825500" hangingPunct="0">
              <a:lnSpc>
                <a:spcPct val="150000"/>
              </a:lnSpc>
            </a:pPr>
            <a:endParaRPr lang="en-US" altLang="zh-CN" sz="2400" dirty="0">
              <a:solidFill>
                <a:srgbClr val="000000"/>
              </a:solidFill>
              <a:latin typeface="URW Palladio L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4332348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414</Words>
  <Application>Microsoft Office PowerPoint</Application>
  <PresentationFormat>宽屏</PresentationFormat>
  <Paragraphs>146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Helvetica Light</vt:lpstr>
      <vt:lpstr>Nexa Bold</vt:lpstr>
      <vt:lpstr>Noto Sans Bold</vt:lpstr>
      <vt:lpstr>URW Palladio L</vt:lpstr>
      <vt:lpstr>等线</vt:lpstr>
      <vt:lpstr>等线 Light</vt:lpstr>
      <vt:lpstr>微软雅黑</vt:lpstr>
      <vt:lpstr>Arial</vt:lpstr>
      <vt:lpstr>Cambria Math</vt:lpstr>
      <vt:lpstr>Helvetica</vt:lpstr>
      <vt:lpstr>Times New Roman</vt:lpstr>
      <vt:lpstr>Office 主题​​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 wanli</dc:creator>
  <cp:lastModifiedBy>chang wanli</cp:lastModifiedBy>
  <cp:revision>2</cp:revision>
  <dcterms:created xsi:type="dcterms:W3CDTF">2018-10-30T09:06:46Z</dcterms:created>
  <dcterms:modified xsi:type="dcterms:W3CDTF">2018-10-30T09:19:21Z</dcterms:modified>
</cp:coreProperties>
</file>